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Wikipedia-logo-blank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User_icon_BLACK-01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User_icon_BLACK-01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thpinning.com/2013/03/french-macarons-with-nutella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nosolodulces.es/dulce/helado-almendrado-macarons-chocolate-magnum-casero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robot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robot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robot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reativecommons.org/licenses/by-sa/3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User_icon_BLACK-01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Jenkins_logo_with_title.sv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umpstartlab.com/paths/elevate/measuring_application_performance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9831C-3DBC-44AC-B498-35196660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2751" y="2969586"/>
            <a:ext cx="3842465" cy="942889"/>
          </a:xfrm>
        </p:spPr>
        <p:txBody>
          <a:bodyPr/>
          <a:lstStyle/>
          <a:p>
            <a:pPr algn="ctr"/>
            <a:r>
              <a:rPr lang="en-US" dirty="0" err="1"/>
              <a:t>Devops</a:t>
            </a:r>
            <a:r>
              <a:rPr lang="en-US" dirty="0"/>
              <a:t> p1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9D1F-0FEA-4DE0-A3BE-CC0C1FF42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8326" y="3825116"/>
            <a:ext cx="2488186" cy="564609"/>
          </a:xfrm>
        </p:spPr>
        <p:txBody>
          <a:bodyPr/>
          <a:lstStyle/>
          <a:p>
            <a:r>
              <a:rPr lang="en-US" dirty="0"/>
              <a:t>Vadym </a:t>
            </a:r>
            <a:r>
              <a:rPr lang="en-US" dirty="0" err="1"/>
              <a:t>kovalenko</a:t>
            </a:r>
            <a:endParaRPr lang="en-US" dirty="0"/>
          </a:p>
        </p:txBody>
      </p:sp>
      <p:pic>
        <p:nvPicPr>
          <p:cNvPr id="4" name="Shape 385">
            <a:extLst>
              <a:ext uri="{FF2B5EF4-FFF2-40B4-BE49-F238E27FC236}">
                <a16:creationId xmlns:a16="http://schemas.microsoft.com/office/drawing/2014/main" id="{64D39D1B-E834-4B26-8186-CB04E89D1DBB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>
            <a:alphaModFix/>
          </a:blip>
          <a:srcRect l="17882" r="17881"/>
          <a:stretch/>
        </p:blipFill>
        <p:spPr>
          <a:xfrm>
            <a:off x="0" y="0"/>
            <a:ext cx="5553778" cy="688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86">
            <a:extLst>
              <a:ext uri="{FF2B5EF4-FFF2-40B4-BE49-F238E27FC236}">
                <a16:creationId xmlns:a16="http://schemas.microsoft.com/office/drawing/2014/main" id="{7BAE872E-BD7F-4D71-A50C-C54670885B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302" y="134000"/>
            <a:ext cx="1993925" cy="358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388">
            <a:extLst>
              <a:ext uri="{FF2B5EF4-FFF2-40B4-BE49-F238E27FC236}">
                <a16:creationId xmlns:a16="http://schemas.microsoft.com/office/drawing/2014/main" id="{2348C903-C33D-42B1-86CB-ADEE691F6FC8}"/>
              </a:ext>
            </a:extLst>
          </p:cNvPr>
          <p:cNvSpPr/>
          <p:nvPr/>
        </p:nvSpPr>
        <p:spPr>
          <a:xfrm>
            <a:off x="6208295" y="6370111"/>
            <a:ext cx="2200480" cy="379224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-US" sz="1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846ED99-C419-4D52-B347-36660E4680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19631" y="1544831"/>
            <a:ext cx="2352788" cy="688231"/>
          </a:xfrm>
          <a:prstGeom prst="rect">
            <a:avLst/>
          </a:prstGeom>
        </p:spPr>
      </p:pic>
      <p:sp>
        <p:nvSpPr>
          <p:cNvPr id="8" name="Shape 388">
            <a:extLst>
              <a:ext uri="{FF2B5EF4-FFF2-40B4-BE49-F238E27FC236}">
                <a16:creationId xmlns:a16="http://schemas.microsoft.com/office/drawing/2014/main" id="{E3BEE4E7-5E91-4FDE-B1A5-22E2E339AD5F}"/>
              </a:ext>
            </a:extLst>
          </p:cNvPr>
          <p:cNvSpPr/>
          <p:nvPr/>
        </p:nvSpPr>
        <p:spPr>
          <a:xfrm>
            <a:off x="9287135" y="6370111"/>
            <a:ext cx="1901242" cy="379224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-US" sz="1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WWW.TRIANGU.COM</a:t>
            </a:r>
          </a:p>
        </p:txBody>
      </p:sp>
    </p:spTree>
    <p:extLst>
      <p:ext uri="{BB962C8B-B14F-4D97-AF65-F5344CB8AC3E}">
        <p14:creationId xmlns:p14="http://schemas.microsoft.com/office/powerpoint/2010/main" val="132407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828800" y="2339258"/>
            <a:ext cx="1036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philosophy of the efficient development, deployment, and operation of the highest quality software possible…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53B0-33C4-4046-B7EE-B68BE75EDA7B}"/>
              </a:ext>
            </a:extLst>
          </p:cNvPr>
          <p:cNvSpPr txBox="1"/>
          <p:nvPr/>
        </p:nvSpPr>
        <p:spPr>
          <a:xfrm>
            <a:off x="5410986" y="3069203"/>
            <a:ext cx="9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8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AA284-D965-4C4C-AAB2-DA0E28F9C7AE}"/>
              </a:ext>
            </a:extLst>
          </p:cNvPr>
          <p:cNvSpPr/>
          <p:nvPr/>
        </p:nvSpPr>
        <p:spPr>
          <a:xfrm>
            <a:off x="1930400" y="2727236"/>
            <a:ext cx="94805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DevOps</a:t>
            </a:r>
            <a:r>
              <a:rPr lang="en-US" sz="2800" dirty="0"/>
              <a:t> (a clipped compound of "development" and "operations") is a software engineering culture and practice that aims at unifying software development (Dev) and software operation (Ops).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416BF-B955-48C0-9428-B1EA5031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96068" y="4257368"/>
            <a:ext cx="2314882" cy="2314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574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4441371" y="1664344"/>
            <a:ext cx="410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Often problematic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53B0-33C4-4046-B7EE-B68BE75EDA7B}"/>
              </a:ext>
            </a:extLst>
          </p:cNvPr>
          <p:cNvSpPr txBox="1"/>
          <p:nvPr/>
        </p:nvSpPr>
        <p:spPr>
          <a:xfrm>
            <a:off x="5410986" y="3069203"/>
            <a:ext cx="9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2BBBD-A3D8-4865-93B7-B9D1275E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579" y="2561625"/>
            <a:ext cx="5756642" cy="28015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66614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478524" y="1625314"/>
            <a:ext cx="6210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Cross-functional team: useful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53B0-33C4-4046-B7EE-B68BE75EDA7B}"/>
              </a:ext>
            </a:extLst>
          </p:cNvPr>
          <p:cNvSpPr txBox="1"/>
          <p:nvPr/>
        </p:nvSpPr>
        <p:spPr>
          <a:xfrm>
            <a:off x="5410986" y="3069203"/>
            <a:ext cx="9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1DE24-FB6B-4291-8129-15BB1CAB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02" y="2687695"/>
            <a:ext cx="2572298" cy="344607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18D8B-4BD8-475C-AD63-81051AE6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82" y="2687694"/>
            <a:ext cx="2572298" cy="344607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3001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478524" y="1625314"/>
            <a:ext cx="6210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Cross-functional team: useful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53B0-33C4-4046-B7EE-B68BE75EDA7B}"/>
              </a:ext>
            </a:extLst>
          </p:cNvPr>
          <p:cNvSpPr txBox="1"/>
          <p:nvPr/>
        </p:nvSpPr>
        <p:spPr>
          <a:xfrm>
            <a:off x="5410986" y="3069203"/>
            <a:ext cx="9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A7D9B-6BC2-402E-B046-E91CDDB4B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51" y="2526168"/>
            <a:ext cx="4521142" cy="3735599"/>
          </a:xfrm>
          <a:prstGeom prst="rect">
            <a:avLst/>
          </a:prstGeom>
          <a:solidFill>
            <a:srgbClr val="3F5058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897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922438" y="2861119"/>
            <a:ext cx="5192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 DevOps exists?</a:t>
            </a:r>
          </a:p>
        </p:txBody>
      </p:sp>
    </p:spTree>
    <p:extLst>
      <p:ext uri="{BB962C8B-B14F-4D97-AF65-F5344CB8AC3E}">
        <p14:creationId xmlns:p14="http://schemas.microsoft.com/office/powerpoint/2010/main" val="219554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82C7B-B4BA-43CD-B31C-6FD7EA3F5DDF}"/>
              </a:ext>
            </a:extLst>
          </p:cNvPr>
          <p:cNvGrpSpPr/>
          <p:nvPr/>
        </p:nvGrpSpPr>
        <p:grpSpPr>
          <a:xfrm>
            <a:off x="2368550" y="1676400"/>
            <a:ext cx="7670800" cy="4375150"/>
            <a:chOff x="2964606" y="2286000"/>
            <a:chExt cx="4787928" cy="2368550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9B7C4E-5EDD-445F-991A-B4E7EE7DEC4C}"/>
                </a:ext>
              </a:extLst>
            </p:cNvPr>
            <p:cNvSpPr/>
            <p:nvPr/>
          </p:nvSpPr>
          <p:spPr>
            <a:xfrm>
              <a:off x="5002956" y="2286000"/>
              <a:ext cx="2749578" cy="2368550"/>
            </a:xfrm>
            <a:prstGeom prst="ellipse">
              <a:avLst/>
            </a:prstGeom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Operations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7DDEC86-D98F-4193-9622-CD88868D199E}"/>
                </a:ext>
              </a:extLst>
            </p:cNvPr>
            <p:cNvSpPr/>
            <p:nvPr/>
          </p:nvSpPr>
          <p:spPr>
            <a:xfrm>
              <a:off x="2964606" y="2286000"/>
              <a:ext cx="2749578" cy="2368550"/>
            </a:xfrm>
            <a:prstGeom prst="ellipse">
              <a:avLst/>
            </a:prstGeom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Development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31E3FA-DD8E-49C5-B3F5-93B58142921E}"/>
              </a:ext>
            </a:extLst>
          </p:cNvPr>
          <p:cNvSpPr txBox="1"/>
          <p:nvPr/>
        </p:nvSpPr>
        <p:spPr>
          <a:xfrm>
            <a:off x="5969000" y="2889250"/>
            <a:ext cx="461665" cy="1714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     DevOps</a:t>
            </a:r>
          </a:p>
        </p:txBody>
      </p:sp>
    </p:spTree>
    <p:extLst>
      <p:ext uri="{BB962C8B-B14F-4D97-AF65-F5344CB8AC3E}">
        <p14:creationId xmlns:p14="http://schemas.microsoft.com/office/powerpoint/2010/main" val="235256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922438" y="2861119"/>
            <a:ext cx="5793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Remain stable or Go fast?</a:t>
            </a:r>
          </a:p>
        </p:txBody>
      </p:sp>
    </p:spTree>
    <p:extLst>
      <p:ext uri="{BB962C8B-B14F-4D97-AF65-F5344CB8AC3E}">
        <p14:creationId xmlns:p14="http://schemas.microsoft.com/office/powerpoint/2010/main" val="229584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928788" y="2943669"/>
            <a:ext cx="64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Culture: One Team, One Goal </a:t>
            </a:r>
          </a:p>
        </p:txBody>
      </p:sp>
    </p:spTree>
    <p:extLst>
      <p:ext uri="{BB962C8B-B14F-4D97-AF65-F5344CB8AC3E}">
        <p14:creationId xmlns:p14="http://schemas.microsoft.com/office/powerpoint/2010/main" val="24149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647950" y="2943669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Automation: Start The </a:t>
            </a:r>
            <a:r>
              <a:rPr lang="en-US" sz="4000" dirty="0" err="1"/>
              <a:t>Robotocracy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5923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73216-A069-447F-B62B-324BC914941C}"/>
              </a:ext>
            </a:extLst>
          </p:cNvPr>
          <p:cNvSpPr txBox="1"/>
          <p:nvPr/>
        </p:nvSpPr>
        <p:spPr>
          <a:xfrm>
            <a:off x="1498861" y="2403835"/>
            <a:ext cx="6608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Determine what DevOps 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Why it’s useful</a:t>
            </a:r>
          </a:p>
        </p:txBody>
      </p:sp>
    </p:spTree>
    <p:extLst>
      <p:ext uri="{BB962C8B-B14F-4D97-AF65-F5344CB8AC3E}">
        <p14:creationId xmlns:p14="http://schemas.microsoft.com/office/powerpoint/2010/main" val="43642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928788" y="2943669"/>
            <a:ext cx="64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Measure: All The Things</a:t>
            </a:r>
          </a:p>
        </p:txBody>
      </p:sp>
    </p:spTree>
    <p:extLst>
      <p:ext uri="{BB962C8B-B14F-4D97-AF65-F5344CB8AC3E}">
        <p14:creationId xmlns:p14="http://schemas.microsoft.com/office/powerpoint/2010/main" val="159362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331888" y="1759471"/>
            <a:ext cx="6415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 can’t wait to try that site everyone’s talking about!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E2D-1606-4130-BD20-2A0649E3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1000" y="3953071"/>
            <a:ext cx="1895699" cy="16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331888" y="1759471"/>
            <a:ext cx="64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did my data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E2D-1606-4130-BD20-2A0649E3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1000" y="3953071"/>
            <a:ext cx="1895699" cy="16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89250" y="2521471"/>
            <a:ext cx="775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did such an obvious and testable bug make it into production?</a:t>
            </a:r>
          </a:p>
        </p:txBody>
      </p:sp>
    </p:spTree>
    <p:extLst>
      <p:ext uri="{BB962C8B-B14F-4D97-AF65-F5344CB8AC3E}">
        <p14:creationId xmlns:p14="http://schemas.microsoft.com/office/powerpoint/2010/main" val="31341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89250" y="2521471"/>
            <a:ext cx="775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long does it take you to get new features into production?</a:t>
            </a:r>
          </a:p>
        </p:txBody>
      </p:sp>
    </p:spTree>
    <p:extLst>
      <p:ext uri="{BB962C8B-B14F-4D97-AF65-F5344CB8AC3E}">
        <p14:creationId xmlns:p14="http://schemas.microsoft.com/office/powerpoint/2010/main" val="3545844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89250" y="2521471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DevOps can help…</a:t>
            </a:r>
          </a:p>
        </p:txBody>
      </p:sp>
    </p:spTree>
    <p:extLst>
      <p:ext uri="{BB962C8B-B14F-4D97-AF65-F5344CB8AC3E}">
        <p14:creationId xmlns:p14="http://schemas.microsoft.com/office/powerpoint/2010/main" val="392730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89250" y="2521471"/>
            <a:ext cx="7753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Not a product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Not a brand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Not a job title or team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Not any one thing</a:t>
            </a:r>
          </a:p>
        </p:txBody>
      </p:sp>
    </p:spTree>
    <p:extLst>
      <p:ext uri="{BB962C8B-B14F-4D97-AF65-F5344CB8AC3E}">
        <p14:creationId xmlns:p14="http://schemas.microsoft.com/office/powerpoint/2010/main" val="26226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76550" y="2807221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Culture Automation Measurement</a:t>
            </a:r>
          </a:p>
        </p:txBody>
      </p:sp>
    </p:spTree>
    <p:extLst>
      <p:ext uri="{BB962C8B-B14F-4D97-AF65-F5344CB8AC3E}">
        <p14:creationId xmlns:p14="http://schemas.microsoft.com/office/powerpoint/2010/main" val="2649719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76550" y="2807221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You know what DevOps is</a:t>
            </a:r>
          </a:p>
        </p:txBody>
      </p:sp>
    </p:spTree>
    <p:extLst>
      <p:ext uri="{BB962C8B-B14F-4D97-AF65-F5344CB8AC3E}">
        <p14:creationId xmlns:p14="http://schemas.microsoft.com/office/powerpoint/2010/main" val="38729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76550" y="2807221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...and the problem it’s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23345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7782" y="0"/>
            <a:ext cx="6454218" cy="88931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Who is this course 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498860" y="2875176"/>
            <a:ext cx="10341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Anyone that wants to know more about DevOps</a:t>
            </a:r>
          </a:p>
        </p:txBody>
      </p:sp>
    </p:spTree>
    <p:extLst>
      <p:ext uri="{BB962C8B-B14F-4D97-AF65-F5344CB8AC3E}">
        <p14:creationId xmlns:p14="http://schemas.microsoft.com/office/powerpoint/2010/main" val="1519205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B7C4E-5EDD-445F-991A-B4E7EE7DEC4C}"/>
              </a:ext>
            </a:extLst>
          </p:cNvPr>
          <p:cNvSpPr/>
          <p:nvPr/>
        </p:nvSpPr>
        <p:spPr>
          <a:xfrm>
            <a:off x="7008048" y="1657350"/>
            <a:ext cx="4405134" cy="437515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DDEC86-D98F-4193-9622-CD88868D199E}"/>
              </a:ext>
            </a:extLst>
          </p:cNvPr>
          <p:cNvSpPr/>
          <p:nvPr/>
        </p:nvSpPr>
        <p:spPr>
          <a:xfrm>
            <a:off x="2021532" y="1657350"/>
            <a:ext cx="4405134" cy="437515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91847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781665" y="2271858"/>
            <a:ext cx="6890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What is DevOps?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culture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automation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are metrics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4AF1-01B7-4C78-A6F5-D5334FDF26C7}"/>
              </a:ext>
            </a:extLst>
          </p:cNvPr>
          <p:cNvSpPr txBox="1"/>
          <p:nvPr/>
        </p:nvSpPr>
        <p:spPr>
          <a:xfrm>
            <a:off x="8741790" y="3084563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DevOps culture mean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808B3-38B3-488F-9F05-9437CB53AB26}"/>
              </a:ext>
            </a:extLst>
          </p:cNvPr>
          <p:cNvGrpSpPr/>
          <p:nvPr/>
        </p:nvGrpSpPr>
        <p:grpSpPr>
          <a:xfrm>
            <a:off x="7824245" y="3046855"/>
            <a:ext cx="760429" cy="452487"/>
            <a:chOff x="6334812" y="2403835"/>
            <a:chExt cx="2205873" cy="4524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C8FE43-EAE0-4E7D-950C-8A12AB69DDD5}"/>
                </a:ext>
              </a:extLst>
            </p:cNvPr>
            <p:cNvCxnSpPr/>
            <p:nvPr/>
          </p:nvCxnSpPr>
          <p:spPr>
            <a:xfrm>
              <a:off x="6334812" y="2620652"/>
              <a:ext cx="22058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FA5685-53D6-496F-B0F6-ACC2479B7ADC}"/>
                </a:ext>
              </a:extLst>
            </p:cNvPr>
            <p:cNvCxnSpPr/>
            <p:nvPr/>
          </p:nvCxnSpPr>
          <p:spPr>
            <a:xfrm>
              <a:off x="8540685" y="2403835"/>
              <a:ext cx="0" cy="4524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39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775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Culture is the vision, values, beliefs and the habits of a company</a:t>
            </a:r>
          </a:p>
        </p:txBody>
      </p:sp>
    </p:spTree>
    <p:extLst>
      <p:ext uri="{BB962C8B-B14F-4D97-AF65-F5344CB8AC3E}">
        <p14:creationId xmlns:p14="http://schemas.microsoft.com/office/powerpoint/2010/main" val="1713034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331888" y="1759471"/>
            <a:ext cx="64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 don’t want to change!</a:t>
            </a:r>
          </a:p>
        </p:txBody>
      </p:sp>
      <p:pic>
        <p:nvPicPr>
          <p:cNvPr id="7" name="Graphic 6" descr="Neutral Face with No Fill">
            <a:extLst>
              <a:ext uri="{FF2B5EF4-FFF2-40B4-BE49-F238E27FC236}">
                <a16:creationId xmlns:a16="http://schemas.microsoft.com/office/drawing/2014/main" id="{A84F3200-B455-412B-9583-9265C547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500" y="2467357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8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775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changes need to happen?</a:t>
            </a:r>
          </a:p>
        </p:txBody>
      </p:sp>
    </p:spTree>
    <p:extLst>
      <p:ext uri="{BB962C8B-B14F-4D97-AF65-F5344CB8AC3E}">
        <p14:creationId xmlns:p14="http://schemas.microsoft.com/office/powerpoint/2010/main" val="361814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634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Delaying new features costs money!</a:t>
            </a:r>
          </a:p>
        </p:txBody>
      </p:sp>
    </p:spTree>
    <p:extLst>
      <p:ext uri="{BB962C8B-B14F-4D97-AF65-F5344CB8AC3E}">
        <p14:creationId xmlns:p14="http://schemas.microsoft.com/office/powerpoint/2010/main" val="1711679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634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Everyone working toward a common goal!</a:t>
            </a:r>
          </a:p>
        </p:txBody>
      </p:sp>
    </p:spTree>
    <p:extLst>
      <p:ext uri="{BB962C8B-B14F-4D97-AF65-F5344CB8AC3E}">
        <p14:creationId xmlns:p14="http://schemas.microsoft.com/office/powerpoint/2010/main" val="3205907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634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Shared Responsibility:</a:t>
            </a:r>
            <a:br>
              <a:rPr lang="en-US" sz="4000" dirty="0"/>
            </a:br>
            <a:r>
              <a:rPr lang="en-US" sz="4000" dirty="0"/>
              <a:t>What’s my role now?</a:t>
            </a:r>
          </a:p>
        </p:txBody>
      </p:sp>
    </p:spTree>
    <p:extLst>
      <p:ext uri="{BB962C8B-B14F-4D97-AF65-F5344CB8AC3E}">
        <p14:creationId xmlns:p14="http://schemas.microsoft.com/office/powerpoint/2010/main" val="31487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8" y="2587765"/>
            <a:ext cx="634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“DevOps team” usually creates another silo!</a:t>
            </a:r>
          </a:p>
        </p:txBody>
      </p:sp>
    </p:spTree>
    <p:extLst>
      <p:ext uri="{BB962C8B-B14F-4D97-AF65-F5344CB8AC3E}">
        <p14:creationId xmlns:p14="http://schemas.microsoft.com/office/powerpoint/2010/main" val="2959116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7" y="2587765"/>
            <a:ext cx="67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Silos promote a “blame culture”!</a:t>
            </a:r>
          </a:p>
        </p:txBody>
      </p:sp>
    </p:spTree>
    <p:extLst>
      <p:ext uri="{BB962C8B-B14F-4D97-AF65-F5344CB8AC3E}">
        <p14:creationId xmlns:p14="http://schemas.microsoft.com/office/powerpoint/2010/main" val="83480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Who Should I already know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715678" y="2875176"/>
            <a:ext cx="10124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You should be familiar with some aspects of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5217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803397" y="2587765"/>
            <a:ext cx="6744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Focus on collaboration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1034013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425530" y="2318993"/>
            <a:ext cx="6890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What is DevOps?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culture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automation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are metrics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4AF1-01B7-4C78-A6F5-D5334FDF26C7}"/>
              </a:ext>
            </a:extLst>
          </p:cNvPr>
          <p:cNvSpPr txBox="1"/>
          <p:nvPr/>
        </p:nvSpPr>
        <p:spPr>
          <a:xfrm>
            <a:off x="8858319" y="3615948"/>
            <a:ext cx="345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it matters to DevOps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808B3-38B3-488F-9F05-9437CB53AB26}"/>
              </a:ext>
            </a:extLst>
          </p:cNvPr>
          <p:cNvGrpSpPr/>
          <p:nvPr/>
        </p:nvGrpSpPr>
        <p:grpSpPr>
          <a:xfrm>
            <a:off x="8278018" y="3712871"/>
            <a:ext cx="541795" cy="452487"/>
            <a:chOff x="6334812" y="2403835"/>
            <a:chExt cx="2205873" cy="4524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C8FE43-EAE0-4E7D-950C-8A12AB69DDD5}"/>
                </a:ext>
              </a:extLst>
            </p:cNvPr>
            <p:cNvCxnSpPr/>
            <p:nvPr/>
          </p:nvCxnSpPr>
          <p:spPr>
            <a:xfrm>
              <a:off x="6334812" y="2620652"/>
              <a:ext cx="22058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FA5685-53D6-496F-B0F6-ACC2479B7ADC}"/>
                </a:ext>
              </a:extLst>
            </p:cNvPr>
            <p:cNvCxnSpPr/>
            <p:nvPr/>
          </p:nvCxnSpPr>
          <p:spPr>
            <a:xfrm>
              <a:off x="8540685" y="2403835"/>
              <a:ext cx="0" cy="4524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7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31759" y="2029499"/>
            <a:ext cx="8746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“the technique, method, or system of operating or controlling a process by highly automatic means, as by electronic devices, </a:t>
            </a:r>
            <a:r>
              <a:rPr lang="en-US" sz="4000" b="1" dirty="0"/>
              <a:t>reducing human intervention to a minimum</a:t>
            </a:r>
            <a:r>
              <a:rPr lang="en-US" sz="4000" dirty="0"/>
              <a:t> ” </a:t>
            </a:r>
          </a:p>
        </p:txBody>
      </p:sp>
    </p:spTree>
    <p:extLst>
      <p:ext uri="{BB962C8B-B14F-4D97-AF65-F5344CB8AC3E}">
        <p14:creationId xmlns:p14="http://schemas.microsoft.com/office/powerpoint/2010/main" val="1129303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668644" y="1414186"/>
            <a:ext cx="67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Your goal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2E5E1-CF03-4DF8-9DC2-E00155A69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3735" y="2646947"/>
            <a:ext cx="5762818" cy="38394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11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668644" y="1278730"/>
            <a:ext cx="67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Your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747BB-8FB9-4BF6-983E-B32F04F6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31406" y="2584318"/>
            <a:ext cx="5693343" cy="3793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240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2BE1-AE1A-49C7-88CA-C638FFFB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8151" y="3215837"/>
            <a:ext cx="2965936" cy="347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51715-54FF-4DDD-88E5-00C76A0B3F15}"/>
              </a:ext>
            </a:extLst>
          </p:cNvPr>
          <p:cNvSpPr txBox="1"/>
          <p:nvPr/>
        </p:nvSpPr>
        <p:spPr>
          <a:xfrm>
            <a:off x="8065292" y="6847586"/>
            <a:ext cx="263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Android_robot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" name="Graphic 9" descr="Speech">
            <a:extLst>
              <a:ext uri="{FF2B5EF4-FFF2-40B4-BE49-F238E27FC236}">
                <a16:creationId xmlns:a16="http://schemas.microsoft.com/office/drawing/2014/main" id="{0205B05C-8C2A-4970-AF03-ECB39DCD9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8087" y="1968162"/>
            <a:ext cx="5009885" cy="276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0DECAE-C48F-4884-9804-9C3586C2E367}"/>
              </a:ext>
            </a:extLst>
          </p:cNvPr>
          <p:cNvSpPr txBox="1"/>
          <p:nvPr/>
        </p:nvSpPr>
        <p:spPr>
          <a:xfrm>
            <a:off x="4348716" y="2860158"/>
            <a:ext cx="3051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I can make that!</a:t>
            </a:r>
          </a:p>
        </p:txBody>
      </p:sp>
    </p:spTree>
    <p:extLst>
      <p:ext uri="{BB962C8B-B14F-4D97-AF65-F5344CB8AC3E}">
        <p14:creationId xmlns:p14="http://schemas.microsoft.com/office/powerpoint/2010/main" val="3444023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2BE1-AE1A-49C7-88CA-C638FFFB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8151" y="3215837"/>
            <a:ext cx="2965936" cy="347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51715-54FF-4DDD-88E5-00C76A0B3F15}"/>
              </a:ext>
            </a:extLst>
          </p:cNvPr>
          <p:cNvSpPr txBox="1"/>
          <p:nvPr/>
        </p:nvSpPr>
        <p:spPr>
          <a:xfrm>
            <a:off x="8065292" y="6847586"/>
            <a:ext cx="263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Android_robot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" name="Graphic 9" descr="Speech">
            <a:extLst>
              <a:ext uri="{FF2B5EF4-FFF2-40B4-BE49-F238E27FC236}">
                <a16:creationId xmlns:a16="http://schemas.microsoft.com/office/drawing/2014/main" id="{0205B05C-8C2A-4970-AF03-ECB39DCD9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8087" y="2000061"/>
            <a:ext cx="5009885" cy="276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0DECAE-C48F-4884-9804-9C3586C2E367}"/>
              </a:ext>
            </a:extLst>
          </p:cNvPr>
          <p:cNvSpPr txBox="1"/>
          <p:nvPr/>
        </p:nvSpPr>
        <p:spPr>
          <a:xfrm>
            <a:off x="4426607" y="2677228"/>
            <a:ext cx="3051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Error 50002:</a:t>
            </a:r>
            <a:br>
              <a:rPr lang="en-US" sz="3200" b="1" dirty="0">
                <a:solidFill>
                  <a:schemeClr val="bg2"/>
                </a:solidFill>
              </a:rPr>
            </a:br>
            <a:r>
              <a:rPr lang="en-US" sz="3200" b="1" dirty="0">
                <a:solidFill>
                  <a:schemeClr val="bg2"/>
                </a:solidFill>
              </a:rPr>
              <a:t>Bad recipe!</a:t>
            </a:r>
          </a:p>
        </p:txBody>
      </p:sp>
    </p:spTree>
    <p:extLst>
      <p:ext uri="{BB962C8B-B14F-4D97-AF65-F5344CB8AC3E}">
        <p14:creationId xmlns:p14="http://schemas.microsoft.com/office/powerpoint/2010/main" val="1999837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2BE1-AE1A-49C7-88CA-C638FFFB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8151" y="3215837"/>
            <a:ext cx="2965936" cy="347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51715-54FF-4DDD-88E5-00C76A0B3F15}"/>
              </a:ext>
            </a:extLst>
          </p:cNvPr>
          <p:cNvSpPr txBox="1"/>
          <p:nvPr/>
        </p:nvSpPr>
        <p:spPr>
          <a:xfrm>
            <a:off x="8065292" y="6847586"/>
            <a:ext cx="263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Android_robot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" name="Graphic 9" descr="Speech">
            <a:extLst>
              <a:ext uri="{FF2B5EF4-FFF2-40B4-BE49-F238E27FC236}">
                <a16:creationId xmlns:a16="http://schemas.microsoft.com/office/drawing/2014/main" id="{0205B05C-8C2A-4970-AF03-ECB39DCD9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8087" y="1968162"/>
            <a:ext cx="5009885" cy="276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0DECAE-C48F-4884-9804-9C3586C2E367}"/>
              </a:ext>
            </a:extLst>
          </p:cNvPr>
          <p:cNvSpPr txBox="1"/>
          <p:nvPr/>
        </p:nvSpPr>
        <p:spPr>
          <a:xfrm>
            <a:off x="4348716" y="2860158"/>
            <a:ext cx="3051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That’s better!</a:t>
            </a:r>
          </a:p>
        </p:txBody>
      </p:sp>
    </p:spTree>
    <p:extLst>
      <p:ext uri="{BB962C8B-B14F-4D97-AF65-F5344CB8AC3E}">
        <p14:creationId xmlns:p14="http://schemas.microsoft.com/office/powerpoint/2010/main" val="1459200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3992288" y="2305571"/>
            <a:ext cx="64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was I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7E2D-1606-4130-BD20-2A0649E3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1000" y="3953071"/>
            <a:ext cx="1895699" cy="16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2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31759" y="2181899"/>
            <a:ext cx="8746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Automation provides a level of consistency, predictability, scalability and quality… </a:t>
            </a:r>
          </a:p>
        </p:txBody>
      </p:sp>
    </p:spTree>
    <p:extLst>
      <p:ext uri="{BB962C8B-B14F-4D97-AF65-F5344CB8AC3E}">
        <p14:creationId xmlns:p14="http://schemas.microsoft.com/office/powerpoint/2010/main" val="7710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Definitions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414021" y="2875176"/>
            <a:ext cx="10777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development, deployment and operations pipeline, is the pipeline your software flows through </a:t>
            </a:r>
          </a:p>
        </p:txBody>
      </p:sp>
    </p:spTree>
    <p:extLst>
      <p:ext uri="{BB962C8B-B14F-4D97-AF65-F5344CB8AC3E}">
        <p14:creationId xmlns:p14="http://schemas.microsoft.com/office/powerpoint/2010/main" val="55411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039659" y="2575599"/>
            <a:ext cx="874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Find the constrains</a:t>
            </a:r>
          </a:p>
        </p:txBody>
      </p:sp>
    </p:spTree>
    <p:extLst>
      <p:ext uri="{BB962C8B-B14F-4D97-AF65-F5344CB8AC3E}">
        <p14:creationId xmlns:p14="http://schemas.microsoft.com/office/powerpoint/2010/main" val="294271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039659" y="2575599"/>
            <a:ext cx="874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3552352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988859" y="2575599"/>
            <a:ext cx="874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Start simple</a:t>
            </a:r>
          </a:p>
        </p:txBody>
      </p:sp>
    </p:spTree>
    <p:extLst>
      <p:ext uri="{BB962C8B-B14F-4D97-AF65-F5344CB8AC3E}">
        <p14:creationId xmlns:p14="http://schemas.microsoft.com/office/powerpoint/2010/main" val="2224332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671359" y="1648499"/>
            <a:ext cx="874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Start with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21081-87A5-4932-B488-F276BA14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13000" y="2472372"/>
            <a:ext cx="7213600" cy="2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45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988859" y="2575599"/>
            <a:ext cx="874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Don’t stop there</a:t>
            </a:r>
          </a:p>
        </p:txBody>
      </p:sp>
    </p:spTree>
    <p:extLst>
      <p:ext uri="{BB962C8B-B14F-4D97-AF65-F5344CB8AC3E}">
        <p14:creationId xmlns:p14="http://schemas.microsoft.com/office/powerpoint/2010/main" val="3882283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19059" y="2537499"/>
            <a:ext cx="8412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Automation helps your development, deployment and operations pipeline move faster</a:t>
            </a:r>
          </a:p>
        </p:txBody>
      </p:sp>
    </p:spTree>
    <p:extLst>
      <p:ext uri="{BB962C8B-B14F-4D97-AF65-F5344CB8AC3E}">
        <p14:creationId xmlns:p14="http://schemas.microsoft.com/office/powerpoint/2010/main" val="781084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425530" y="2318993"/>
            <a:ext cx="6890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What is DevOps?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culture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automation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are metrics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4AF1-01B7-4C78-A6F5-D5334FDF26C7}"/>
              </a:ext>
            </a:extLst>
          </p:cNvPr>
          <p:cNvSpPr txBox="1"/>
          <p:nvPr/>
        </p:nvSpPr>
        <p:spPr>
          <a:xfrm>
            <a:off x="8637301" y="435462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metrics should we track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808B3-38B3-488F-9F05-9437CB53AB26}"/>
              </a:ext>
            </a:extLst>
          </p:cNvPr>
          <p:cNvGrpSpPr/>
          <p:nvPr/>
        </p:nvGrpSpPr>
        <p:grpSpPr>
          <a:xfrm>
            <a:off x="7935118" y="4322471"/>
            <a:ext cx="541795" cy="452487"/>
            <a:chOff x="6334812" y="2403835"/>
            <a:chExt cx="2205873" cy="4524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C8FE43-EAE0-4E7D-950C-8A12AB69DDD5}"/>
                </a:ext>
              </a:extLst>
            </p:cNvPr>
            <p:cNvCxnSpPr/>
            <p:nvPr/>
          </p:nvCxnSpPr>
          <p:spPr>
            <a:xfrm>
              <a:off x="6334812" y="2620652"/>
              <a:ext cx="22058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FA5685-53D6-496F-B0F6-ACC2479B7ADC}"/>
                </a:ext>
              </a:extLst>
            </p:cNvPr>
            <p:cNvCxnSpPr/>
            <p:nvPr/>
          </p:nvCxnSpPr>
          <p:spPr>
            <a:xfrm>
              <a:off x="8540685" y="2403835"/>
              <a:ext cx="0" cy="4524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7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19059" y="2537499"/>
            <a:ext cx="7701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 your efforts making a difference?</a:t>
            </a:r>
          </a:p>
        </p:txBody>
      </p:sp>
    </p:spTree>
    <p:extLst>
      <p:ext uri="{BB962C8B-B14F-4D97-AF65-F5344CB8AC3E}">
        <p14:creationId xmlns:p14="http://schemas.microsoft.com/office/powerpoint/2010/main" val="788387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19059" y="2537499"/>
            <a:ext cx="7701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Each role has metrics they care about</a:t>
            </a:r>
          </a:p>
        </p:txBody>
      </p:sp>
    </p:spTree>
    <p:extLst>
      <p:ext uri="{BB962C8B-B14F-4D97-AF65-F5344CB8AC3E}">
        <p14:creationId xmlns:p14="http://schemas.microsoft.com/office/powerpoint/2010/main" val="1531454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#1 Frequency of Deployments</a:t>
            </a:r>
          </a:p>
        </p:txBody>
      </p:sp>
    </p:spTree>
    <p:extLst>
      <p:ext uri="{BB962C8B-B14F-4D97-AF65-F5344CB8AC3E}">
        <p14:creationId xmlns:p14="http://schemas.microsoft.com/office/powerpoint/2010/main" val="165191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 I need this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271860" y="2875176"/>
            <a:ext cx="8964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you’re deploying multiple times per day… probably not</a:t>
            </a:r>
          </a:p>
        </p:txBody>
      </p:sp>
    </p:spTree>
    <p:extLst>
      <p:ext uri="{BB962C8B-B14F-4D97-AF65-F5344CB8AC3E}">
        <p14:creationId xmlns:p14="http://schemas.microsoft.com/office/powerpoint/2010/main" val="4079806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/>
              <a:t>Devops BASE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05A17-C30B-49D6-942B-A470CB10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450"/>
            <a:ext cx="12192000" cy="69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#2 Mean time to recover/repair/resolve(MTTR)</a:t>
            </a:r>
          </a:p>
        </p:txBody>
      </p:sp>
    </p:spTree>
    <p:extLst>
      <p:ext uri="{BB962C8B-B14F-4D97-AF65-F5344CB8AC3E}">
        <p14:creationId xmlns:p14="http://schemas.microsoft.com/office/powerpoint/2010/main" val="2964587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484159" y="2194599"/>
            <a:ext cx="7701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MTTR is the average amount of time it takes you to resolve problems with your production environment </a:t>
            </a:r>
          </a:p>
        </p:txBody>
      </p:sp>
    </p:spTree>
    <p:extLst>
      <p:ext uri="{BB962C8B-B14F-4D97-AF65-F5344CB8AC3E}">
        <p14:creationId xmlns:p14="http://schemas.microsoft.com/office/powerpoint/2010/main" val="1889550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64385-56C1-477E-9DA3-5EBAF2BE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37" y="1521403"/>
            <a:ext cx="9453563" cy="3817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23533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#3 Mean time to discovery(MTTD)</a:t>
            </a:r>
          </a:p>
        </p:txBody>
      </p:sp>
    </p:spTree>
    <p:extLst>
      <p:ext uri="{BB962C8B-B14F-4D97-AF65-F5344CB8AC3E}">
        <p14:creationId xmlns:p14="http://schemas.microsoft.com/office/powerpoint/2010/main" val="853029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#4 System availability</a:t>
            </a:r>
          </a:p>
        </p:txBody>
      </p:sp>
    </p:spTree>
    <p:extLst>
      <p:ext uri="{BB962C8B-B14F-4D97-AF65-F5344CB8AC3E}">
        <p14:creationId xmlns:p14="http://schemas.microsoft.com/office/powerpoint/2010/main" val="3575482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Know  the availability of your systems!</a:t>
            </a:r>
          </a:p>
        </p:txBody>
      </p:sp>
    </p:spTree>
    <p:extLst>
      <p:ext uri="{BB962C8B-B14F-4D97-AF65-F5344CB8AC3E}">
        <p14:creationId xmlns:p14="http://schemas.microsoft.com/office/powerpoint/2010/main" val="1606411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#5 Service performance</a:t>
            </a:r>
          </a:p>
        </p:txBody>
      </p:sp>
    </p:spTree>
    <p:extLst>
      <p:ext uri="{BB962C8B-B14F-4D97-AF65-F5344CB8AC3E}">
        <p14:creationId xmlns:p14="http://schemas.microsoft.com/office/powerpoint/2010/main" val="3563437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525141" y="953603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Tools like New Relic can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6E763-B036-4226-B20A-4D751935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524" y="1923680"/>
            <a:ext cx="6552476" cy="4731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43B06-F5CE-40C3-96AD-E41D5186A005}"/>
              </a:ext>
            </a:extLst>
          </p:cNvPr>
          <p:cNvSpPr txBox="1"/>
          <p:nvPr/>
        </p:nvSpPr>
        <p:spPr>
          <a:xfrm>
            <a:off x="1346924" y="6916990"/>
            <a:ext cx="6920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tutorials.jumpstartlab.com/paths/elevate/measuring_application_performanc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BY-NC-SA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673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#6 Customer complaints </a:t>
            </a:r>
          </a:p>
        </p:txBody>
      </p:sp>
    </p:spTree>
    <p:extLst>
      <p:ext uri="{BB962C8B-B14F-4D97-AF65-F5344CB8AC3E}">
        <p14:creationId xmlns:p14="http://schemas.microsoft.com/office/powerpoint/2010/main" val="369329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806" y="0"/>
            <a:ext cx="8110194" cy="88931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1781665" y="2318993"/>
            <a:ext cx="6890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What is DevOps?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culture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is automation important?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Why are metrics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4AF1-01B7-4C78-A6F5-D5334FDF26C7}"/>
              </a:ext>
            </a:extLst>
          </p:cNvPr>
          <p:cNvSpPr txBox="1"/>
          <p:nvPr/>
        </p:nvSpPr>
        <p:spPr>
          <a:xfrm>
            <a:off x="8672660" y="2318993"/>
            <a:ext cx="345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everyone’s talking about 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808B3-38B3-488F-9F05-9437CB53AB26}"/>
              </a:ext>
            </a:extLst>
          </p:cNvPr>
          <p:cNvGrpSpPr/>
          <p:nvPr/>
        </p:nvGrpSpPr>
        <p:grpSpPr>
          <a:xfrm>
            <a:off x="6334812" y="2403835"/>
            <a:ext cx="2205873" cy="452487"/>
            <a:chOff x="6334812" y="2403835"/>
            <a:chExt cx="2205873" cy="4524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C8FE43-EAE0-4E7D-950C-8A12AB69DDD5}"/>
                </a:ext>
              </a:extLst>
            </p:cNvPr>
            <p:cNvCxnSpPr/>
            <p:nvPr/>
          </p:nvCxnSpPr>
          <p:spPr>
            <a:xfrm>
              <a:off x="6334812" y="2620652"/>
              <a:ext cx="22058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FA5685-53D6-496F-B0F6-ACC2479B7ADC}"/>
                </a:ext>
              </a:extLst>
            </p:cNvPr>
            <p:cNvCxnSpPr/>
            <p:nvPr/>
          </p:nvCxnSpPr>
          <p:spPr>
            <a:xfrm>
              <a:off x="8540685" y="2403835"/>
              <a:ext cx="0" cy="4524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1026199"/>
            <a:ext cx="856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sort of tickets are users creating?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CF6A24-69E8-4D7D-B75D-79761AD4B650}"/>
              </a:ext>
            </a:extLst>
          </p:cNvPr>
          <p:cNvSpPr/>
          <p:nvPr/>
        </p:nvSpPr>
        <p:spPr>
          <a:xfrm>
            <a:off x="2781300" y="2120900"/>
            <a:ext cx="7467600" cy="1600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FC3CDA-F694-473D-A919-A08E83D0D587}"/>
              </a:ext>
            </a:extLst>
          </p:cNvPr>
          <p:cNvSpPr/>
          <p:nvPr/>
        </p:nvSpPr>
        <p:spPr>
          <a:xfrm>
            <a:off x="2781300" y="4107915"/>
            <a:ext cx="7467600" cy="1600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34D00068-4522-492B-BF3C-A6B7135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5300" y="4450815"/>
            <a:ext cx="914400" cy="914400"/>
          </a:xfrm>
          <a:prstGeom prst="rect">
            <a:avLst/>
          </a:prstGeom>
        </p:spPr>
      </p:pic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8569FC94-663D-4B81-B34B-8023ED483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5300" y="236220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43FC5B-2384-4BB8-A9E7-088EE7DBF085}"/>
              </a:ext>
            </a:extLst>
          </p:cNvPr>
          <p:cNvSpPr txBox="1"/>
          <p:nvPr/>
        </p:nvSpPr>
        <p:spPr>
          <a:xfrm>
            <a:off x="4013200" y="25527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500 error when clicking my account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E19A-35D6-4061-A5CE-1461099F82ED}"/>
              </a:ext>
            </a:extLst>
          </p:cNvPr>
          <p:cNvSpPr txBox="1"/>
          <p:nvPr/>
        </p:nvSpPr>
        <p:spPr>
          <a:xfrm>
            <a:off x="4013200" y="4677182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 need to be able to export my data</a:t>
            </a:r>
          </a:p>
        </p:txBody>
      </p:sp>
    </p:spTree>
    <p:extLst>
      <p:ext uri="{BB962C8B-B14F-4D97-AF65-F5344CB8AC3E}">
        <p14:creationId xmlns:p14="http://schemas.microsoft.com/office/powerpoint/2010/main" val="1092415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#7 Lead Time</a:t>
            </a:r>
          </a:p>
        </p:txBody>
      </p:sp>
    </p:spTree>
    <p:extLst>
      <p:ext uri="{BB962C8B-B14F-4D97-AF65-F5344CB8AC3E}">
        <p14:creationId xmlns:p14="http://schemas.microsoft.com/office/powerpoint/2010/main" val="708414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4465358" y="2270343"/>
            <a:ext cx="349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Lead 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9B41D-F32F-4EE9-9179-5CAA8C61E1E5}"/>
              </a:ext>
            </a:extLst>
          </p:cNvPr>
          <p:cNvCxnSpPr/>
          <p:nvPr/>
        </p:nvCxnSpPr>
        <p:spPr>
          <a:xfrm>
            <a:off x="3108979" y="3376063"/>
            <a:ext cx="62103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5D105A-EBDA-4884-B2AB-C001F9CE4D3D}"/>
              </a:ext>
            </a:extLst>
          </p:cNvPr>
          <p:cNvSpPr txBox="1"/>
          <p:nvPr/>
        </p:nvSpPr>
        <p:spPr>
          <a:xfrm>
            <a:off x="1790405" y="3773898"/>
            <a:ext cx="3175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 requested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B9BD9-00AF-4C12-B4E6-78D24DF555FE}"/>
              </a:ext>
            </a:extLst>
          </p:cNvPr>
          <p:cNvSpPr txBox="1"/>
          <p:nvPr/>
        </p:nvSpPr>
        <p:spPr>
          <a:xfrm>
            <a:off x="7831916" y="3773897"/>
            <a:ext cx="2974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 released</a:t>
            </a:r>
          </a:p>
        </p:txBody>
      </p:sp>
    </p:spTree>
    <p:extLst>
      <p:ext uri="{BB962C8B-B14F-4D97-AF65-F5344CB8AC3E}">
        <p14:creationId xmlns:p14="http://schemas.microsoft.com/office/powerpoint/2010/main" val="1749125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437236" y="2098881"/>
            <a:ext cx="7701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Metrics should be used to help enhance the efficiency of your development and deployment process</a:t>
            </a:r>
          </a:p>
        </p:txBody>
      </p:sp>
    </p:spTree>
    <p:extLst>
      <p:ext uri="{BB962C8B-B14F-4D97-AF65-F5344CB8AC3E}">
        <p14:creationId xmlns:p14="http://schemas.microsoft.com/office/powerpoint/2010/main" val="3533695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369859" y="2753399"/>
            <a:ext cx="770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companies practice DevOps?</a:t>
            </a:r>
          </a:p>
        </p:txBody>
      </p:sp>
    </p:spTree>
    <p:extLst>
      <p:ext uri="{BB962C8B-B14F-4D97-AF65-F5344CB8AC3E}">
        <p14:creationId xmlns:p14="http://schemas.microsoft.com/office/powerpoint/2010/main" val="13673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4243785" y="1754042"/>
            <a:ext cx="370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DevOps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53B0-33C4-4046-B7EE-B68BE75EDA7B}"/>
              </a:ext>
            </a:extLst>
          </p:cNvPr>
          <p:cNvSpPr txBox="1"/>
          <p:nvPr/>
        </p:nvSpPr>
        <p:spPr>
          <a:xfrm>
            <a:off x="5410986" y="3069203"/>
            <a:ext cx="9939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9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2424-37A1-44B9-A90F-CB3877E3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986" y="0"/>
            <a:ext cx="6781014" cy="88931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Devops</a:t>
            </a:r>
            <a:r>
              <a:rPr lang="en-US" dirty="0"/>
              <a:t>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E6D3-EF45-4252-989A-F0FC382C9FDD}"/>
              </a:ext>
            </a:extLst>
          </p:cNvPr>
          <p:cNvSpPr txBox="1"/>
          <p:nvPr/>
        </p:nvSpPr>
        <p:spPr>
          <a:xfrm>
            <a:off x="2616152" y="2714162"/>
            <a:ext cx="5192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DevOps is a Philosophy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D74AA-0CB1-4E72-B637-9A876E5B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746" y="2788920"/>
            <a:ext cx="4062829" cy="31608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3787870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830</Words>
  <Application>Microsoft Office PowerPoint</Application>
  <PresentationFormat>Widescreen</PresentationFormat>
  <Paragraphs>181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Trebuchet MS</vt:lpstr>
      <vt:lpstr>Tw Cen MT</vt:lpstr>
      <vt:lpstr>Circuit</vt:lpstr>
      <vt:lpstr>Devops p1</vt:lpstr>
      <vt:lpstr>PowerPoint Presentation</vt:lpstr>
      <vt:lpstr>Who is this course for</vt:lpstr>
      <vt:lpstr>Who Should I already know</vt:lpstr>
      <vt:lpstr>Definitions</vt:lpstr>
      <vt:lpstr>Do I need this course</vt:lpstr>
      <vt:lpstr>Content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Content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Content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Content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  <vt:lpstr>Devops 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base</dc:title>
  <dc:creator>heinlein</dc:creator>
  <cp:lastModifiedBy>Vadym</cp:lastModifiedBy>
  <cp:revision>33</cp:revision>
  <dcterms:created xsi:type="dcterms:W3CDTF">2018-02-25T22:21:51Z</dcterms:created>
  <dcterms:modified xsi:type="dcterms:W3CDTF">2018-08-19T20:00:18Z</dcterms:modified>
</cp:coreProperties>
</file>